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0.jpg" ContentType="image/gif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25"/>
  </p:notesMasterIdLst>
  <p:sldIdLst>
    <p:sldId id="257" r:id="rId2"/>
    <p:sldId id="258" r:id="rId3"/>
    <p:sldId id="263" r:id="rId4"/>
    <p:sldId id="262" r:id="rId5"/>
    <p:sldId id="280" r:id="rId6"/>
    <p:sldId id="266" r:id="rId7"/>
    <p:sldId id="260" r:id="rId8"/>
    <p:sldId id="270" r:id="rId9"/>
    <p:sldId id="278" r:id="rId10"/>
    <p:sldId id="264" r:id="rId11"/>
    <p:sldId id="271" r:id="rId12"/>
    <p:sldId id="267" r:id="rId13"/>
    <p:sldId id="286" r:id="rId14"/>
    <p:sldId id="287" r:id="rId15"/>
    <p:sldId id="288" r:id="rId16"/>
    <p:sldId id="282" r:id="rId17"/>
    <p:sldId id="284" r:id="rId18"/>
    <p:sldId id="291" r:id="rId19"/>
    <p:sldId id="289" r:id="rId20"/>
    <p:sldId id="283" r:id="rId21"/>
    <p:sldId id="276" r:id="rId22"/>
    <p:sldId id="293" r:id="rId23"/>
    <p:sldId id="277" r:id="rId24"/>
  </p:sldIdLst>
  <p:sldSz cx="12192000" cy="6858000"/>
  <p:notesSz cx="6858000" cy="9144000"/>
  <p:defaultTextStyle>
    <a:defPPr>
      <a:defRPr lang="ar-EG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D4FF"/>
    <a:srgbClr val="D620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98CEE22B-7B35-4B86-8B29-1CB5409DBEFE}" type="datetimeFigureOut">
              <a:rPr lang="ar-EG" smtClean="0"/>
              <a:t>04/08/1438</a:t>
            </a:fld>
            <a:endParaRPr lang="ar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ar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753E4157-7CFB-4725-9ECF-35767DFDB3AF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572234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4157-7CFB-4725-9ECF-35767DFDB3AF}" type="slidenum">
              <a:rPr lang="ar-EG" smtClean="0"/>
              <a:t>2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963004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26EB6-72E7-4279-BEFB-F944083237C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81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26EB6-72E7-4279-BEFB-F944083237C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729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EF9EE-FB02-40D3-962C-B6D861971625}" type="datetimeFigureOut">
              <a:rPr lang="ar-EG" smtClean="0"/>
              <a:t>04/08/1438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D65B0-4D4C-4906-BF45-F5BD3096758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568403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EF9EE-FB02-40D3-962C-B6D861971625}" type="datetimeFigureOut">
              <a:rPr lang="ar-EG" smtClean="0"/>
              <a:t>04/08/1438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D65B0-4D4C-4906-BF45-F5BD3096758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031606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EF9EE-FB02-40D3-962C-B6D861971625}" type="datetimeFigureOut">
              <a:rPr lang="ar-EG" smtClean="0"/>
              <a:t>04/08/1438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D65B0-4D4C-4906-BF45-F5BD3096758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269565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EF9EE-FB02-40D3-962C-B6D861971625}" type="datetimeFigureOut">
              <a:rPr lang="ar-EG" smtClean="0"/>
              <a:t>04/08/1438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D65B0-4D4C-4906-BF45-F5BD3096758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791349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EF9EE-FB02-40D3-962C-B6D861971625}" type="datetimeFigureOut">
              <a:rPr lang="ar-EG" smtClean="0"/>
              <a:t>04/08/1438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D65B0-4D4C-4906-BF45-F5BD3096758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602306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EF9EE-FB02-40D3-962C-B6D861971625}" type="datetimeFigureOut">
              <a:rPr lang="ar-EG" smtClean="0"/>
              <a:t>04/08/1438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D65B0-4D4C-4906-BF45-F5BD3096758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218602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EF9EE-FB02-40D3-962C-B6D861971625}" type="datetimeFigureOut">
              <a:rPr lang="ar-EG" smtClean="0"/>
              <a:t>04/08/1438</a:t>
            </a:fld>
            <a:endParaRPr lang="ar-E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D65B0-4D4C-4906-BF45-F5BD3096758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610965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EF9EE-FB02-40D3-962C-B6D861971625}" type="datetimeFigureOut">
              <a:rPr lang="ar-EG" smtClean="0"/>
              <a:t>04/08/1438</a:t>
            </a:fld>
            <a:endParaRPr lang="ar-E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D65B0-4D4C-4906-BF45-F5BD3096758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819761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EF9EE-FB02-40D3-962C-B6D861971625}" type="datetimeFigureOut">
              <a:rPr lang="ar-EG" smtClean="0"/>
              <a:t>04/08/1438</a:t>
            </a:fld>
            <a:endParaRPr lang="ar-E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D65B0-4D4C-4906-BF45-F5BD3096758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170226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EF9EE-FB02-40D3-962C-B6D861971625}" type="datetimeFigureOut">
              <a:rPr lang="ar-EG" smtClean="0"/>
              <a:t>04/08/1438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D65B0-4D4C-4906-BF45-F5BD3096758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969592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E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EF9EE-FB02-40D3-962C-B6D861971625}" type="datetimeFigureOut">
              <a:rPr lang="ar-EG" smtClean="0"/>
              <a:t>04/08/1438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D65B0-4D4C-4906-BF45-F5BD3096758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315015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5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4EF9EE-FB02-40D3-962C-B6D861971625}" type="datetimeFigureOut">
              <a:rPr lang="ar-EG" smtClean="0"/>
              <a:t>04/08/1438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D65B0-4D4C-4906-BF45-F5BD3096758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09842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5" Type="http://schemas.openxmlformats.org/officeDocument/2006/relationships/image" Target="../media/image30.emf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44.jpg"/><Relationship Id="rId7" Type="http://schemas.openxmlformats.org/officeDocument/2006/relationships/image" Target="../media/image48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jpg"/><Relationship Id="rId9" Type="http://schemas.openxmlformats.org/officeDocument/2006/relationships/image" Target="../media/image5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9" t="9091" r="17731"/>
          <a:stretch/>
        </p:blipFill>
        <p:spPr>
          <a:xfrm>
            <a:off x="4818888" y="10"/>
            <a:ext cx="7373112" cy="6857989"/>
          </a:xfrm>
          <a:prstGeom prst="rect">
            <a:avLst/>
          </a:prstGeom>
        </p:spPr>
      </p:pic>
      <p:sp>
        <p:nvSpPr>
          <p:cNvPr id="10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عنوان 1"/>
          <p:cNvSpPr>
            <a:spLocks noGrp="1"/>
          </p:cNvSpPr>
          <p:nvPr>
            <p:ph type="ctrTitle"/>
          </p:nvPr>
        </p:nvSpPr>
        <p:spPr>
          <a:xfrm>
            <a:off x="0" y="1261987"/>
            <a:ext cx="6654722" cy="3320973"/>
          </a:xfrm>
        </p:spPr>
        <p:txBody>
          <a:bodyPr anchor="t">
            <a:normAutofit/>
          </a:bodyPr>
          <a:lstStyle/>
          <a:p>
            <a:r>
              <a:rPr lang="ar-EG" sz="5400" dirty="0">
                <a:solidFill>
                  <a:schemeClr val="bg1"/>
                </a:solidFill>
              </a:rPr>
              <a:t/>
            </a:r>
            <a:br>
              <a:rPr lang="ar-EG" sz="5400" dirty="0">
                <a:solidFill>
                  <a:schemeClr val="bg1"/>
                </a:solidFill>
              </a:rPr>
            </a:br>
            <a:r>
              <a:rPr lang="en-US" sz="54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Innovative </a:t>
            </a:r>
            <a:r>
              <a:rPr lang="en-US" sz="5400" b="1" dirty="0" smtClean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Sustainability </a:t>
            </a:r>
            <a:r>
              <a:rPr lang="en-US" sz="54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Code</a:t>
            </a:r>
          </a:p>
        </p:txBody>
      </p:sp>
      <p:sp>
        <p:nvSpPr>
          <p:cNvPr id="3" name="عنوان فرعي 2"/>
          <p:cNvSpPr>
            <a:spLocks noGrp="1"/>
          </p:cNvSpPr>
          <p:nvPr>
            <p:ph type="subTitle" idx="1"/>
          </p:nvPr>
        </p:nvSpPr>
        <p:spPr>
          <a:xfrm>
            <a:off x="125906" y="167474"/>
            <a:ext cx="4474229" cy="690655"/>
          </a:xfrm>
        </p:spPr>
        <p:txBody>
          <a:bodyPr anchor="b">
            <a:noAutofit/>
          </a:bodyPr>
          <a:lstStyle/>
          <a:p>
            <a:pPr algn="l"/>
            <a:r>
              <a:rPr lang="en-US" sz="32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Earth And US</a:t>
            </a:r>
            <a:endParaRPr lang="en-US" sz="3200" b="1" dirty="0">
              <a:solidFill>
                <a:schemeClr val="accent4">
                  <a:lumMod val="40000"/>
                  <a:lumOff val="60000"/>
                </a:schemeClr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16" y="-218049"/>
            <a:ext cx="2468880" cy="2468880"/>
          </a:xfrm>
          <a:prstGeom prst="rect">
            <a:avLst/>
          </a:prstGeom>
        </p:spPr>
      </p:pic>
      <p:sp>
        <p:nvSpPr>
          <p:cNvPr id="11" name="عنوان فرعي 2"/>
          <p:cNvSpPr txBox="1">
            <a:spLocks/>
          </p:cNvSpPr>
          <p:nvPr/>
        </p:nvSpPr>
        <p:spPr>
          <a:xfrm>
            <a:off x="414997" y="687548"/>
            <a:ext cx="4474229" cy="690655"/>
          </a:xfrm>
          <a:prstGeom prst="rect">
            <a:avLst/>
          </a:prstGeom>
        </p:spPr>
        <p:txBody>
          <a:bodyPr vert="horz" lIns="91440" tIns="45720" rIns="91440" bIns="45720" rtlCol="1" anchor="b">
            <a:no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b="1" dirty="0" smtClean="0">
                <a:solidFill>
                  <a:srgbClr val="D6203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Live Smart</a:t>
            </a:r>
            <a:endParaRPr lang="en-US" sz="3200" b="1" dirty="0">
              <a:solidFill>
                <a:srgbClr val="D62031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عنوان فرعي 2"/>
          <p:cNvSpPr txBox="1">
            <a:spLocks/>
          </p:cNvSpPr>
          <p:nvPr/>
        </p:nvSpPr>
        <p:spPr>
          <a:xfrm>
            <a:off x="644986" y="3717033"/>
            <a:ext cx="5848716" cy="2127904"/>
          </a:xfrm>
          <a:prstGeom prst="rect">
            <a:avLst/>
          </a:prstGeom>
        </p:spPr>
        <p:txBody>
          <a:bodyPr vert="horz" lIns="91440" tIns="45720" rIns="91440" bIns="45720" rtlCol="1" anchor="t">
            <a:no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Represented By: </a:t>
            </a:r>
          </a:p>
          <a:p>
            <a:r>
              <a:rPr lang="en-US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Rana</a:t>
            </a:r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El-</a:t>
            </a:r>
            <a:r>
              <a:rPr lang="en-US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Kady</a:t>
            </a:r>
            <a:endParaRPr lang="en-US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Nehal</a:t>
            </a:r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Mahfouz </a:t>
            </a:r>
          </a:p>
          <a:p>
            <a:pPr algn="l"/>
            <a:endParaRPr lang="en-US" sz="3200" b="1" dirty="0">
              <a:solidFill>
                <a:schemeClr val="accent4">
                  <a:lumMod val="40000"/>
                  <a:lumOff val="60000"/>
                </a:schemeClr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عنوان فرعي 2"/>
          <p:cNvSpPr txBox="1">
            <a:spLocks/>
          </p:cNvSpPr>
          <p:nvPr/>
        </p:nvSpPr>
        <p:spPr>
          <a:xfrm>
            <a:off x="-139018" y="5370856"/>
            <a:ext cx="7208558" cy="2127904"/>
          </a:xfrm>
          <a:prstGeom prst="rect">
            <a:avLst/>
          </a:prstGeom>
        </p:spPr>
        <p:txBody>
          <a:bodyPr vert="horz" lIns="91440" tIns="45720" rIns="91440" bIns="45720" rtlCol="1" anchor="t">
            <a:no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Team members:</a:t>
            </a:r>
          </a:p>
          <a:p>
            <a:pPr rtl="0"/>
            <a:r>
              <a:rPr lang="en-US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Rana</a:t>
            </a:r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El-</a:t>
            </a:r>
            <a:r>
              <a:rPr lang="en-US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Kady</a:t>
            </a:r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              </a:t>
            </a:r>
            <a:r>
              <a:rPr lang="en-US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Nehal</a:t>
            </a:r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Mahfouz </a:t>
            </a:r>
          </a:p>
          <a:p>
            <a:pPr rtl="0"/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Ahmed </a:t>
            </a:r>
            <a:r>
              <a:rPr lang="en-US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Youssry</a:t>
            </a:r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                    </a:t>
            </a:r>
            <a:r>
              <a:rPr lang="en-US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Amr</a:t>
            </a:r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Ahmed</a:t>
            </a:r>
          </a:p>
        </p:txBody>
      </p:sp>
    </p:spTree>
    <p:extLst>
      <p:ext uri="{BB962C8B-B14F-4D97-AF65-F5344CB8AC3E}">
        <p14:creationId xmlns:p14="http://schemas.microsoft.com/office/powerpoint/2010/main" val="420020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>
            <a:spLocks/>
          </p:cNvSpPr>
          <p:nvPr/>
        </p:nvSpPr>
        <p:spPr>
          <a:xfrm>
            <a:off x="0" y="147098"/>
            <a:ext cx="6806488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Materials and Methods</a:t>
            </a:r>
          </a:p>
          <a:p>
            <a:pPr algn="l"/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Urban Code (Strategic Plan)</a:t>
            </a:r>
            <a:endParaRPr lang="ar-EG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1"/>
          <a:stretch/>
        </p:blipFill>
        <p:spPr>
          <a:xfrm>
            <a:off x="0" y="1472661"/>
            <a:ext cx="6398521" cy="537017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806488" y="313898"/>
            <a:ext cx="4909346" cy="6407193"/>
          </a:xfrm>
          <a:prstGeom prst="rect">
            <a:avLst/>
          </a:prstGeom>
        </p:spPr>
        <p:txBody>
          <a:bodyPr vert="horz" lIns="91440" tIns="45720" rIns="91440" bIns="45720" rtlCol="1" anchor="ctr">
            <a:normAutofit fontScale="25000" lnSpcReduction="2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176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Advantage of the </a:t>
            </a:r>
            <a:endParaRPr lang="en-US" sz="176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 algn="ctr" rtl="0"/>
            <a:r>
              <a:rPr lang="en-US" sz="176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Modelling Solution </a:t>
            </a:r>
          </a:p>
          <a:p>
            <a:pPr algn="ctr" rtl="0"/>
            <a:endParaRPr lang="en-US" sz="32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 algn="ctr" rtl="0"/>
            <a:endParaRPr lang="en-US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 algn="ctr" rtl="0"/>
            <a:endParaRPr lang="en-US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 algn="l" rtl="0"/>
            <a:r>
              <a:rPr lang="en-US" sz="11200" dirty="0">
                <a:solidFill>
                  <a:schemeClr val="bg1"/>
                </a:solidFill>
              </a:rPr>
              <a:t>1-  Applicable on large packages of Data varieties</a:t>
            </a:r>
            <a:r>
              <a:rPr lang="en-US" sz="11200" dirty="0" smtClean="0">
                <a:solidFill>
                  <a:schemeClr val="bg1"/>
                </a:solidFill>
              </a:rPr>
              <a:t>.</a:t>
            </a:r>
          </a:p>
          <a:p>
            <a:pPr algn="l" rtl="0"/>
            <a:endParaRPr lang="en-US" sz="11200" dirty="0">
              <a:solidFill>
                <a:schemeClr val="bg1"/>
              </a:solidFill>
            </a:endParaRPr>
          </a:p>
          <a:p>
            <a:pPr algn="l" rtl="0"/>
            <a:r>
              <a:rPr lang="en-US" sz="11200" dirty="0">
                <a:solidFill>
                  <a:schemeClr val="bg1"/>
                </a:solidFill>
              </a:rPr>
              <a:t>2- Codes could be easily edited or changed</a:t>
            </a:r>
            <a:r>
              <a:rPr lang="en-US" sz="11200" dirty="0" smtClean="0">
                <a:solidFill>
                  <a:schemeClr val="bg1"/>
                </a:solidFill>
              </a:rPr>
              <a:t>.</a:t>
            </a:r>
          </a:p>
          <a:p>
            <a:pPr algn="l" rtl="0"/>
            <a:endParaRPr lang="en-US" sz="11200" dirty="0">
              <a:solidFill>
                <a:schemeClr val="bg1"/>
              </a:solidFill>
            </a:endParaRPr>
          </a:p>
          <a:p>
            <a:pPr algn="l" rtl="0"/>
            <a:r>
              <a:rPr lang="en-US" sz="11200" dirty="0">
                <a:solidFill>
                  <a:schemeClr val="bg1"/>
                </a:solidFill>
              </a:rPr>
              <a:t>3-  integrated easily on Mobile App or website to be used all over the world</a:t>
            </a:r>
            <a:r>
              <a:rPr lang="en-US" sz="11200" dirty="0" smtClean="0">
                <a:solidFill>
                  <a:schemeClr val="bg1"/>
                </a:solidFill>
              </a:rPr>
              <a:t>.</a:t>
            </a:r>
          </a:p>
          <a:p>
            <a:pPr algn="l" rtl="0"/>
            <a:endParaRPr lang="en-US" sz="11200" dirty="0">
              <a:solidFill>
                <a:schemeClr val="bg1"/>
              </a:solidFill>
            </a:endParaRPr>
          </a:p>
          <a:p>
            <a:pPr algn="l" rtl="0"/>
            <a:r>
              <a:rPr lang="en-US" sz="11200" dirty="0">
                <a:solidFill>
                  <a:schemeClr val="bg1"/>
                </a:solidFill>
              </a:rPr>
              <a:t>4-  Used not only for urban planning but also in site selection</a:t>
            </a:r>
            <a:r>
              <a:rPr lang="en-US" sz="11200" dirty="0" smtClean="0">
                <a:solidFill>
                  <a:schemeClr val="bg1"/>
                </a:solidFill>
              </a:rPr>
              <a:t>.</a:t>
            </a:r>
          </a:p>
          <a:p>
            <a:pPr algn="l" rtl="0"/>
            <a:endParaRPr lang="en-US" sz="11200" dirty="0">
              <a:solidFill>
                <a:schemeClr val="bg1"/>
              </a:solidFill>
            </a:endParaRPr>
          </a:p>
          <a:p>
            <a:pPr algn="l" rtl="0"/>
            <a:r>
              <a:rPr lang="en-US" sz="11200" dirty="0" smtClean="0">
                <a:solidFill>
                  <a:schemeClr val="bg1"/>
                </a:solidFill>
              </a:rPr>
              <a:t>5- suitability index of the project could be used to decide optimum wind farm sites.</a:t>
            </a:r>
            <a:endParaRPr lang="ar-EG" sz="11200" dirty="0">
              <a:solidFill>
                <a:schemeClr val="bg1"/>
              </a:solidFill>
            </a:endParaRPr>
          </a:p>
          <a:p>
            <a:pPr algn="ctr" rtl="0"/>
            <a:r>
              <a:rPr lang="en-US" sz="112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endParaRPr lang="ar-EG" sz="112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3479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 txBox="1">
            <a:spLocks/>
          </p:cNvSpPr>
          <p:nvPr/>
        </p:nvSpPr>
        <p:spPr>
          <a:xfrm>
            <a:off x="-773723" y="647113"/>
            <a:ext cx="13295769" cy="4243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"/>
              </a:lnSpc>
            </a:pPr>
            <a:r>
              <a:rPr lang="en-US" sz="4400" b="1" u="sng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Study Area: Port </a:t>
            </a:r>
            <a:r>
              <a:rPr lang="en-US" sz="4400" b="1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S</a:t>
            </a:r>
            <a:r>
              <a:rPr lang="en-US" sz="4400" b="1" u="sng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aid </a:t>
            </a:r>
          </a:p>
          <a:p>
            <a:pPr>
              <a:lnSpc>
                <a:spcPct val="10000"/>
              </a:lnSpc>
            </a:pPr>
            <a:endParaRPr lang="en-US" sz="4400" b="1" u="sng" dirty="0" smtClean="0">
              <a:solidFill>
                <a:schemeClr val="accent2">
                  <a:lumMod val="40000"/>
                  <a:lumOff val="60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>
              <a:lnSpc>
                <a:spcPct val="10000"/>
              </a:lnSpc>
            </a:pPr>
            <a:endParaRPr lang="en-US" sz="2800" dirty="0" smtClean="0">
              <a:solidFill>
                <a:schemeClr val="bg1"/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  <a:p>
            <a:pPr>
              <a:lnSpc>
                <a:spcPct val="10000"/>
              </a:lnSpc>
            </a:pPr>
            <a:r>
              <a:rPr lang="en-US" sz="2800" dirty="0" smtClean="0">
                <a:solidFill>
                  <a:schemeClr val="bg1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                         NE Nile Delta.        In Front of Mediterranean Sea 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800" dirty="0" smtClean="0">
              <a:latin typeface="Aparajita" panose="020B0604020202020204" pitchFamily="34" charset="0"/>
              <a:cs typeface="Aparajita" panose="020B0604020202020204" pitchFamily="34" charset="0"/>
            </a:endParaRPr>
          </a:p>
          <a:p>
            <a:endParaRPr lang="en-US" dirty="0" smtClean="0"/>
          </a:p>
          <a:p>
            <a:r>
              <a:rPr lang="en-US" dirty="0" smtClean="0"/>
              <a:t>  </a:t>
            </a:r>
            <a:endParaRPr lang="ar-EG" dirty="0"/>
          </a:p>
        </p:txBody>
      </p:sp>
      <p:pic>
        <p:nvPicPr>
          <p:cNvPr id="7" name="Project 1_fina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14"/>
                </p14:media>
              </p:ext>
            </p:extLst>
          </p:nvPr>
        </p:nvPicPr>
        <p:blipFill rotWithShape="1">
          <a:blip r:embed="rId5">
            <a:lum bright="11000" contrast="21000"/>
          </a:blip>
          <a:srcRect l="2873" r="3191"/>
          <a:stretch/>
        </p:blipFill>
        <p:spPr>
          <a:xfrm>
            <a:off x="1683657" y="1416021"/>
            <a:ext cx="9013372" cy="5340857"/>
          </a:xfrm>
          <a:prstGeom prst="round2SameRect">
            <a:avLst>
              <a:gd name="adj1" fmla="val 6955"/>
              <a:gd name="adj2" fmla="val 0"/>
            </a:avLst>
          </a:prstGeom>
          <a:ln>
            <a:noFill/>
          </a:ln>
          <a:effectLst>
            <a:reflection blurRad="6350" stA="52000" endPos="35000" dist="25400" dir="5400000" sy="-100000" algn="bl" rotWithShape="0"/>
          </a:effectLst>
          <a:scene3d>
            <a:camera prst="orthographicFront"/>
            <a:lightRig rig="threePt" dir="t"/>
          </a:scene3d>
          <a:sp3d>
            <a:bevelT w="190500" prst="hardEdge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1507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3045" y="177416"/>
            <a:ext cx="28182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u="sng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</a:rPr>
              <a:t>Plan of Work</a:t>
            </a:r>
            <a:endParaRPr lang="ar-EG" sz="3600" b="1" u="sng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3045" y="5567459"/>
            <a:ext cx="3448272" cy="98359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Applying 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the GIS &amp; RS techniques</a:t>
            </a:r>
            <a:endParaRPr lang="ar-EG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3044" y="3383103"/>
            <a:ext cx="3400024" cy="98359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laboratory analysis</a:t>
            </a:r>
            <a:endParaRPr lang="ar-EG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3044" y="1036285"/>
            <a:ext cx="3400023" cy="135920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Collecting 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data from field </a:t>
            </a:r>
            <a:r>
              <a:rPr 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observations and Satellite Image</a:t>
            </a:r>
            <a:endParaRPr lang="ar-EG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3663067" y="1781270"/>
            <a:ext cx="561204" cy="4329776"/>
            <a:chOff x="3663067" y="1781270"/>
            <a:chExt cx="561204" cy="4329776"/>
          </a:xfrm>
        </p:grpSpPr>
        <p:cxnSp>
          <p:nvCxnSpPr>
            <p:cNvPr id="20" name="Elbow Connector 19"/>
            <p:cNvCxnSpPr>
              <a:stCxn id="8" idx="3"/>
            </p:cNvCxnSpPr>
            <p:nvPr/>
          </p:nvCxnSpPr>
          <p:spPr>
            <a:xfrm flipV="1">
              <a:off x="3663068" y="1781270"/>
              <a:ext cx="561202" cy="2118975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3663067" y="1781270"/>
              <a:ext cx="5612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224270" y="3900245"/>
              <a:ext cx="0" cy="22108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3711317" y="6111046"/>
              <a:ext cx="512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4224270" y="215987"/>
            <a:ext cx="3953221" cy="1565283"/>
            <a:chOff x="4224270" y="215987"/>
            <a:chExt cx="3953221" cy="1565283"/>
          </a:xfrm>
        </p:grpSpPr>
        <p:sp>
          <p:nvSpPr>
            <p:cNvPr id="5" name="Rectangle 4"/>
            <p:cNvSpPr/>
            <p:nvPr/>
          </p:nvSpPr>
          <p:spPr>
            <a:xfrm>
              <a:off x="4777468" y="215987"/>
              <a:ext cx="3400023" cy="454596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l">
                <a:lnSpc>
                  <a:spcPct val="150000"/>
                </a:lnSpc>
              </a:pPr>
              <a:r>
                <a:rPr lang="en-US" sz="2800" b="1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Soil </a:t>
              </a:r>
              <a:r>
                <a:rPr lang="en-US" sz="2800" b="1" dirty="0" smtClean="0">
                  <a:solidFill>
                    <a:schemeClr val="bg1"/>
                  </a:solidFill>
                  <a:latin typeface="Times New Roman" panose="02020603050405020304" pitchFamily="18" charset="0"/>
                </a:rPr>
                <a:t>properties</a:t>
              </a:r>
              <a:endParaRPr lang="en-US" sz="2800" b="1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 flipV="1">
              <a:off x="4224270" y="443285"/>
              <a:ext cx="0" cy="13379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endCxn id="5" idx="1"/>
            </p:cNvCxnSpPr>
            <p:nvPr/>
          </p:nvCxnSpPr>
          <p:spPr>
            <a:xfrm>
              <a:off x="4224270" y="443285"/>
              <a:ext cx="5531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4224270" y="939878"/>
            <a:ext cx="3935769" cy="578032"/>
            <a:chOff x="4224270" y="939878"/>
            <a:chExt cx="3935769" cy="578032"/>
          </a:xfrm>
        </p:grpSpPr>
        <p:sp>
          <p:nvSpPr>
            <p:cNvPr id="13" name="Rectangle 12"/>
            <p:cNvSpPr/>
            <p:nvPr/>
          </p:nvSpPr>
          <p:spPr>
            <a:xfrm>
              <a:off x="4760016" y="939878"/>
              <a:ext cx="3400023" cy="57803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l">
                <a:lnSpc>
                  <a:spcPct val="150000"/>
                </a:lnSpc>
              </a:pPr>
              <a:r>
                <a:rPr lang="en-US" sz="2800" b="1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Lithology properties</a:t>
              </a:r>
            </a:p>
          </p:txBody>
        </p:sp>
        <p:cxnSp>
          <p:nvCxnSpPr>
            <p:cNvPr id="41" name="Straight Connector 40"/>
            <p:cNvCxnSpPr>
              <a:endCxn id="13" idx="1"/>
            </p:cNvCxnSpPr>
            <p:nvPr/>
          </p:nvCxnSpPr>
          <p:spPr>
            <a:xfrm>
              <a:off x="4224270" y="1228894"/>
              <a:ext cx="5357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4232996" y="1781270"/>
            <a:ext cx="3944495" cy="498848"/>
            <a:chOff x="4232996" y="1781270"/>
            <a:chExt cx="3944495" cy="498848"/>
          </a:xfrm>
        </p:grpSpPr>
        <p:sp>
          <p:nvSpPr>
            <p:cNvPr id="14" name="Rectangle 13"/>
            <p:cNvSpPr/>
            <p:nvPr/>
          </p:nvSpPr>
          <p:spPr>
            <a:xfrm>
              <a:off x="4777468" y="1781270"/>
              <a:ext cx="3400023" cy="498848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l">
                <a:lnSpc>
                  <a:spcPct val="150000"/>
                </a:lnSpc>
              </a:pPr>
              <a:r>
                <a:rPr lang="en-US" sz="2800" b="1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Groundwater</a:t>
              </a:r>
              <a:endParaRPr lang="en-US" sz="2800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4232996" y="2046827"/>
              <a:ext cx="5357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4241722" y="2545462"/>
            <a:ext cx="3935769" cy="498848"/>
            <a:chOff x="4241722" y="2545462"/>
            <a:chExt cx="3935769" cy="498848"/>
          </a:xfrm>
        </p:grpSpPr>
        <p:sp>
          <p:nvSpPr>
            <p:cNvPr id="12" name="Rectangle 11"/>
            <p:cNvSpPr/>
            <p:nvPr/>
          </p:nvSpPr>
          <p:spPr>
            <a:xfrm>
              <a:off x="4777468" y="2545462"/>
              <a:ext cx="3400023" cy="498848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l">
                <a:lnSpc>
                  <a:spcPct val="150000"/>
                </a:lnSpc>
              </a:pPr>
              <a:r>
                <a:rPr lang="en-US" sz="2800" b="1" dirty="0" smtClean="0">
                  <a:solidFill>
                    <a:schemeClr val="bg1"/>
                  </a:solidFill>
                  <a:latin typeface="Times New Roman" panose="02020603050405020304" pitchFamily="18" charset="0"/>
                </a:rPr>
                <a:t>Urban and Roads</a:t>
              </a:r>
              <a:endParaRPr lang="en-US" sz="2800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4241722" y="2792702"/>
              <a:ext cx="5357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4241722" y="3309654"/>
            <a:ext cx="3935769" cy="762208"/>
            <a:chOff x="4241722" y="3309654"/>
            <a:chExt cx="3935769" cy="762208"/>
          </a:xfrm>
        </p:grpSpPr>
        <p:sp>
          <p:nvSpPr>
            <p:cNvPr id="10" name="Rectangle 9"/>
            <p:cNvSpPr/>
            <p:nvPr/>
          </p:nvSpPr>
          <p:spPr>
            <a:xfrm>
              <a:off x="4777468" y="3309654"/>
              <a:ext cx="3400023" cy="762208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Subsurface geologic structures</a:t>
              </a:r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4241722" y="3690758"/>
              <a:ext cx="5357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4224269" y="4337206"/>
            <a:ext cx="3953220" cy="498848"/>
            <a:chOff x="4224269" y="4337206"/>
            <a:chExt cx="3935768" cy="498848"/>
          </a:xfrm>
        </p:grpSpPr>
        <p:sp>
          <p:nvSpPr>
            <p:cNvPr id="15" name="Rectangle 14"/>
            <p:cNvSpPr/>
            <p:nvPr/>
          </p:nvSpPr>
          <p:spPr>
            <a:xfrm>
              <a:off x="4760015" y="4337206"/>
              <a:ext cx="3400022" cy="498848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r>
                <a:rPr lang="en-US" sz="2800" b="1" dirty="0" smtClean="0">
                  <a:solidFill>
                    <a:schemeClr val="bg1"/>
                  </a:solidFill>
                  <a:latin typeface="Times New Roman" panose="02020603050405020304" pitchFamily="18" charset="0"/>
                </a:rPr>
                <a:t>Climatic Data</a:t>
              </a:r>
              <a:endParaRPr lang="en-US" sz="2800" b="1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4224269" y="4586630"/>
              <a:ext cx="5357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4232996" y="5099414"/>
            <a:ext cx="3944495" cy="498848"/>
            <a:chOff x="4232996" y="5099414"/>
            <a:chExt cx="3944495" cy="498848"/>
          </a:xfrm>
        </p:grpSpPr>
        <p:sp>
          <p:nvSpPr>
            <p:cNvPr id="17" name="Rectangle 16"/>
            <p:cNvSpPr/>
            <p:nvPr/>
          </p:nvSpPr>
          <p:spPr>
            <a:xfrm>
              <a:off x="4777468" y="5099414"/>
              <a:ext cx="3400023" cy="498848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l" rtl="0">
                <a:lnSpc>
                  <a:spcPct val="150000"/>
                </a:lnSpc>
              </a:pPr>
              <a:r>
                <a:rPr lang="en-US" sz="2400" b="1" dirty="0" smtClean="0">
                  <a:solidFill>
                    <a:schemeClr val="bg1"/>
                  </a:solidFill>
                  <a:latin typeface="Times New Roman" panose="02020603050405020304" pitchFamily="18" charset="0"/>
                </a:rPr>
                <a:t>DEM &amp; Sea </a:t>
              </a:r>
              <a:r>
                <a:rPr 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– level rise</a:t>
              </a:r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4232996" y="5348838"/>
              <a:ext cx="5357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4232996" y="5861622"/>
            <a:ext cx="3944495" cy="498848"/>
            <a:chOff x="4232996" y="5861622"/>
            <a:chExt cx="3944495" cy="498848"/>
          </a:xfrm>
        </p:grpSpPr>
        <p:sp>
          <p:nvSpPr>
            <p:cNvPr id="16" name="Rectangle 15"/>
            <p:cNvSpPr/>
            <p:nvPr/>
          </p:nvSpPr>
          <p:spPr>
            <a:xfrm>
              <a:off x="4777468" y="5861622"/>
              <a:ext cx="3400023" cy="498848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l">
                <a:lnSpc>
                  <a:spcPct val="150000"/>
                </a:lnSpc>
              </a:pPr>
              <a:r>
                <a:rPr lang="en-US" sz="2800" b="1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Coastal erosion</a:t>
              </a:r>
            </a:p>
          </p:txBody>
        </p:sp>
        <p:cxnSp>
          <p:nvCxnSpPr>
            <p:cNvPr id="47" name="Straight Connector 46"/>
            <p:cNvCxnSpPr/>
            <p:nvPr/>
          </p:nvCxnSpPr>
          <p:spPr>
            <a:xfrm>
              <a:off x="4232996" y="6111046"/>
              <a:ext cx="5357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/>
          <p:cNvSpPr/>
          <p:nvPr/>
        </p:nvSpPr>
        <p:spPr>
          <a:xfrm>
            <a:off x="8730688" y="939878"/>
            <a:ext cx="3400023" cy="465838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Geo-Environmental  Code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</a:rPr>
              <a:t>for urban planning of Port Said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Governorate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(Master Strategic Plan)</a:t>
            </a:r>
            <a:endParaRPr lang="ar-EG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8177491" y="443285"/>
            <a:ext cx="553197" cy="5667761"/>
            <a:chOff x="8177491" y="443285"/>
            <a:chExt cx="553197" cy="5667761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8512934" y="443285"/>
              <a:ext cx="0" cy="56677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endCxn id="5" idx="3"/>
            </p:cNvCxnSpPr>
            <p:nvPr/>
          </p:nvCxnSpPr>
          <p:spPr>
            <a:xfrm flipH="1">
              <a:off x="8177491" y="443285"/>
              <a:ext cx="33544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8177491" y="1228894"/>
              <a:ext cx="33544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8177491" y="2046827"/>
              <a:ext cx="33544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8177491" y="2792702"/>
              <a:ext cx="33544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8177491" y="3690758"/>
              <a:ext cx="33544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8177491" y="4586630"/>
              <a:ext cx="33544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>
              <a:off x="8177491" y="5347115"/>
              <a:ext cx="33544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8177491" y="6111046"/>
              <a:ext cx="33544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>
              <a:off x="8512935" y="3469887"/>
              <a:ext cx="2177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347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5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915" y="1484243"/>
            <a:ext cx="4929101" cy="53821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1386" b="1"/>
          <a:stretch/>
        </p:blipFill>
        <p:spPr>
          <a:xfrm>
            <a:off x="6078190" y="1483637"/>
            <a:ext cx="4676998" cy="53833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984" y="1483637"/>
            <a:ext cx="4813206" cy="538333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44955" y="551801"/>
            <a:ext cx="4825360" cy="7755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>
              <a:lnSpc>
                <a:spcPct val="90000"/>
              </a:lnSpc>
              <a:spcBef>
                <a:spcPts val="1000"/>
              </a:spcBef>
            </a:pPr>
            <a:r>
              <a:rPr lang="en-US" sz="4800" b="1" u="sng" dirty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Satellite Image Processing</a:t>
            </a:r>
            <a:r>
              <a:rPr lang="en-US" sz="4800" b="1" dirty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endParaRPr lang="ar-EG" sz="4800" b="1" dirty="0">
              <a:solidFill>
                <a:srgbClr val="FFC000"/>
              </a:solidFill>
              <a:effectLst>
                <a:reflection blurRad="6350" stA="55000" endA="300" endPos="45500" dir="5400000" sy="-100000" algn="bl" rotWithShape="0"/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36282" y="-13648"/>
            <a:ext cx="38557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Satellite Imagery</a:t>
            </a:r>
            <a:endParaRPr lang="ar-EG" sz="44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463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531" y="1278289"/>
            <a:ext cx="4202634" cy="54172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5" t="3048" r="4669" b="2766"/>
          <a:stretch/>
        </p:blipFill>
        <p:spPr>
          <a:xfrm>
            <a:off x="5202427" y="1283684"/>
            <a:ext cx="6989573" cy="55691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4581" t="2334" r="4541" b="2722"/>
          <a:stretch/>
        </p:blipFill>
        <p:spPr>
          <a:xfrm>
            <a:off x="5037786" y="1262815"/>
            <a:ext cx="7154214" cy="55900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0" t="2792" r="4693" b="2784"/>
          <a:stretch/>
        </p:blipFill>
        <p:spPr>
          <a:xfrm>
            <a:off x="5065756" y="1271828"/>
            <a:ext cx="7126244" cy="55720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0" t="2890" r="4341" b="2642"/>
          <a:stretch/>
        </p:blipFill>
        <p:spPr>
          <a:xfrm>
            <a:off x="5029611" y="1305040"/>
            <a:ext cx="7154215" cy="555966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5226" y="71903"/>
            <a:ext cx="50081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u="sng" dirty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Coastal Erosion Processing </a:t>
            </a:r>
            <a:endParaRPr lang="ar-EG" sz="4800" b="1" u="sng" dirty="0">
              <a:solidFill>
                <a:srgbClr val="FFC000"/>
              </a:solidFill>
              <a:effectLst>
                <a:reflection blurRad="6350" stA="55000" endA="300" endPos="45500" dir="5400000" sy="-100000" algn="bl" rotWithShape="0"/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93102" y="680491"/>
            <a:ext cx="603094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Multispectral Scanner System (</a:t>
            </a:r>
            <a:r>
              <a:rPr lang="en-US" sz="4400" b="1" dirty="0" err="1" smtClean="0">
                <a:solidFill>
                  <a:schemeClr val="bg1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Mss</a:t>
            </a:r>
            <a:r>
              <a:rPr lang="en-US" sz="4400" b="1" dirty="0" smtClean="0">
                <a:solidFill>
                  <a:schemeClr val="bg1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</a:p>
          <a:p>
            <a:pPr algn="l" rtl="0"/>
            <a:r>
              <a:rPr lang="en-US" sz="4400" b="1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Bands 4,3,2  </a:t>
            </a:r>
            <a:endParaRPr lang="en-US" sz="4400" b="1" dirty="0" smtClean="0">
              <a:solidFill>
                <a:schemeClr val="bg1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5226" y="2329971"/>
            <a:ext cx="615751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 smtClean="0">
                <a:solidFill>
                  <a:schemeClr val="bg1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Landsat </a:t>
            </a:r>
            <a:r>
              <a:rPr lang="en-US" sz="4400" b="1" dirty="0">
                <a:solidFill>
                  <a:schemeClr val="bg1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5 (TM</a:t>
            </a:r>
            <a:r>
              <a:rPr lang="en-US" sz="4400" b="1" dirty="0" smtClean="0">
                <a:solidFill>
                  <a:schemeClr val="bg1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</a:p>
          <a:p>
            <a:pPr algn="l"/>
            <a:r>
              <a:rPr lang="en-US" sz="4400" b="1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Bands 3,4,2</a:t>
            </a:r>
            <a:r>
              <a:rPr lang="en-US" sz="4400" b="1" dirty="0" smtClean="0">
                <a:solidFill>
                  <a:schemeClr val="bg1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 </a:t>
            </a:r>
            <a:endParaRPr lang="ar-EG" sz="4400" b="1" dirty="0">
              <a:solidFill>
                <a:schemeClr val="bg1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5226" y="3969030"/>
            <a:ext cx="615751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>
                <a:solidFill>
                  <a:schemeClr val="bg1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Landsat 7 (ETM</a:t>
            </a:r>
            <a:r>
              <a:rPr lang="en-US" sz="4400" b="1" dirty="0" smtClean="0">
                <a:solidFill>
                  <a:schemeClr val="bg1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</a:p>
          <a:p>
            <a:pPr algn="l"/>
            <a:r>
              <a:rPr lang="en-US" sz="4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Band </a:t>
            </a:r>
            <a:r>
              <a:rPr lang="en-US" sz="4400" b="1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7,4,2 </a:t>
            </a:r>
            <a:endParaRPr lang="ar-EG" sz="4400" dirty="0"/>
          </a:p>
          <a:p>
            <a:pPr algn="l"/>
            <a:r>
              <a:rPr lang="en-US" sz="4400" b="1" dirty="0" smtClean="0">
                <a:solidFill>
                  <a:schemeClr val="bg1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 </a:t>
            </a:r>
            <a:endParaRPr lang="ar-EG" sz="4400" b="1" dirty="0">
              <a:solidFill>
                <a:schemeClr val="bg1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1015" y="5431931"/>
            <a:ext cx="615751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>
                <a:solidFill>
                  <a:schemeClr val="bg1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Landsat 8 </a:t>
            </a:r>
            <a:r>
              <a:rPr lang="en-US" sz="4400" b="1" dirty="0" smtClean="0">
                <a:solidFill>
                  <a:schemeClr val="bg1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TIRS</a:t>
            </a:r>
          </a:p>
          <a:p>
            <a:pPr algn="l"/>
            <a:r>
              <a:rPr lang="en-US" sz="4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Band 7,5,3 </a:t>
            </a:r>
            <a:endParaRPr lang="ar-EG" sz="4400" b="1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l"/>
            <a:endParaRPr lang="ar-EG" sz="4400" b="1" dirty="0">
              <a:solidFill>
                <a:schemeClr val="bg1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254477" y="-94345"/>
            <a:ext cx="38557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Satellite Imagery</a:t>
            </a:r>
            <a:endParaRPr lang="ar-EG" sz="44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6240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36282" y="-28105"/>
            <a:ext cx="38557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Satellite Imagery</a:t>
            </a:r>
            <a:endParaRPr lang="ar-EG" sz="44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" t="1491" r="2512" b="2789"/>
          <a:stretch/>
        </p:blipFill>
        <p:spPr>
          <a:xfrm>
            <a:off x="1146412" y="1003109"/>
            <a:ext cx="4940490" cy="585489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517" y="1003109"/>
            <a:ext cx="4710146" cy="58548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517" y="1003109"/>
            <a:ext cx="4710146" cy="585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0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67" y="1027906"/>
            <a:ext cx="4531871" cy="5817416"/>
          </a:xfrm>
        </p:spPr>
      </p:pic>
      <p:sp>
        <p:nvSpPr>
          <p:cNvPr id="4" name="Rectangle 3"/>
          <p:cNvSpPr/>
          <p:nvPr/>
        </p:nvSpPr>
        <p:spPr>
          <a:xfrm>
            <a:off x="8336282" y="-28105"/>
            <a:ext cx="38557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Satellite Imagery</a:t>
            </a:r>
            <a:endParaRPr lang="ar-EG" sz="44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588" y="1131539"/>
            <a:ext cx="4235772" cy="58174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34" y="1131538"/>
            <a:ext cx="4235772" cy="58174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681" y="3145042"/>
            <a:ext cx="2620378" cy="91252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70982" y="300541"/>
            <a:ext cx="351410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u="sng" dirty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Thermal Radiation</a:t>
            </a:r>
            <a:endParaRPr lang="ar-EG" sz="4800" b="1" u="sng" dirty="0">
              <a:solidFill>
                <a:srgbClr val="FFC000"/>
              </a:solidFill>
              <a:effectLst>
                <a:reflection blurRad="6350" stA="55000" endA="300" endPos="45500" dir="5400000" sy="-100000" algn="bl" rotWithShape="0"/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474870" y="644050"/>
            <a:ext cx="57983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u="sng" dirty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Normalized Difference Vegetation Index (NDVI)</a:t>
            </a:r>
            <a:endParaRPr lang="ar-EG" sz="3200" b="1" u="sng" dirty="0">
              <a:solidFill>
                <a:srgbClr val="FFC000"/>
              </a:solidFill>
              <a:effectLst>
                <a:reflection blurRad="6350" stA="55000" endA="300" endPos="45500" dir="5400000" sy="-100000" algn="bl" rotWithShape="0"/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6221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487163" y="0"/>
            <a:ext cx="448721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Field &amp;Lab Data</a:t>
            </a:r>
            <a:endParaRPr lang="ar-EG" sz="44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386" y="972311"/>
            <a:ext cx="4459510" cy="58851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46" y="992059"/>
            <a:ext cx="4508336" cy="58654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61" y="969496"/>
            <a:ext cx="4521821" cy="58851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0160" y="0"/>
            <a:ext cx="906384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Climatic Data</a:t>
            </a:r>
          </a:p>
          <a:p>
            <a:pPr algn="l" rtl="0"/>
            <a:r>
              <a:rPr lang="en-US" sz="3200" b="1" u="sng" dirty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Interpolated Wind potential mapping</a:t>
            </a:r>
            <a:r>
              <a:rPr lang="en-US" sz="3200" b="1" dirty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                           </a:t>
            </a:r>
            <a:r>
              <a:rPr lang="en-US" sz="3200" b="1" dirty="0" smtClean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     </a:t>
            </a:r>
            <a:r>
              <a:rPr lang="en-US" sz="3200" b="1" u="sng" dirty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Rain  intensity</a:t>
            </a:r>
          </a:p>
          <a:p>
            <a:pPr algn="l" rtl="0"/>
            <a:endParaRPr lang="en-US" b="1" dirty="0" smtClean="0">
              <a:solidFill>
                <a:schemeClr val="bg1"/>
              </a:solidFill>
              <a:effectLst>
                <a:glow rad="228600">
                  <a:schemeClr val="accent4">
                    <a:lumMod val="40000"/>
                    <a:lumOff val="60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  <a:p>
            <a:pPr algn="l"/>
            <a:endParaRPr lang="ar-EG" b="1" dirty="0">
              <a:solidFill>
                <a:schemeClr val="bg1"/>
              </a:solidFill>
              <a:effectLst>
                <a:glow rad="228600">
                  <a:schemeClr val="accent4">
                    <a:lumMod val="40000"/>
                    <a:lumOff val="60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  <a:p>
            <a:pPr algn="l"/>
            <a:endParaRPr lang="en-US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  <a:p>
            <a:pPr algn="l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  </a:t>
            </a:r>
            <a:endParaRPr lang="ar-EG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8071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530" y="539070"/>
            <a:ext cx="4922377" cy="631893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530" y="539070"/>
            <a:ext cx="4883245" cy="631893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531" y="542795"/>
            <a:ext cx="4938814" cy="631520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530" y="537500"/>
            <a:ext cx="4922377" cy="646606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529" y="544952"/>
            <a:ext cx="4930597" cy="631304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528" y="580177"/>
            <a:ext cx="4922379" cy="642338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527" y="572352"/>
            <a:ext cx="4938818" cy="639635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0678" y="60271"/>
            <a:ext cx="4545354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24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Elevation</a:t>
            </a:r>
            <a:r>
              <a:rPr lang="en-US" sz="3900" b="1" u="sng" dirty="0" smtClean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endParaRPr lang="ar-EG" sz="3900" b="1" u="sng" dirty="0">
              <a:solidFill>
                <a:srgbClr val="FFC000"/>
              </a:solidFill>
              <a:effectLst>
                <a:reflection blurRad="6350" stA="55000" endA="300" endPos="45500" dir="5400000" sy="-100000" algn="bl" rotWithShape="0"/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9966" y="288126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/>
            <a:r>
              <a:rPr lang="en-US" sz="4800" b="1" u="sng" dirty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DEM Code 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090" y="544952"/>
            <a:ext cx="4947834" cy="640380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622884" y="-56885"/>
            <a:ext cx="448721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Field &amp;Lab Data</a:t>
            </a:r>
            <a:endParaRPr lang="ar-EG" sz="44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1852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487163" y="0"/>
            <a:ext cx="448721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Field &amp;Lab Data</a:t>
            </a:r>
            <a:endParaRPr lang="ar-EG" sz="44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2602" y="175846"/>
            <a:ext cx="9239761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Hydrogeology: </a:t>
            </a:r>
            <a:r>
              <a:rPr lang="en-US" sz="4000" b="1" u="sng" dirty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Groundwater  chemistry &amp; resource maps </a:t>
            </a:r>
            <a:endParaRPr lang="en-US" sz="4400" b="1" u="sng" dirty="0">
              <a:solidFill>
                <a:srgbClr val="FFC000"/>
              </a:solidFill>
              <a:effectLst>
                <a:reflection blurRad="6350" stA="55000" endA="300" endPos="45500" dir="5400000" sy="-100000" algn="bl" rotWithShape="0"/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l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  </a:t>
            </a:r>
            <a:endParaRPr lang="ar-EG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143" y="762592"/>
            <a:ext cx="4771901" cy="60954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143" y="780703"/>
            <a:ext cx="4728113" cy="60772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471" y="769440"/>
            <a:ext cx="4658043" cy="60885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17" y="762592"/>
            <a:ext cx="4840597" cy="608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348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endParaRPr lang="ar-EG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8743"/>
            <a:ext cx="12192000" cy="8078923"/>
          </a:xfrm>
        </p:spPr>
      </p:pic>
    </p:spTree>
    <p:extLst>
      <p:ext uri="{BB962C8B-B14F-4D97-AF65-F5344CB8AC3E}">
        <p14:creationId xmlns:p14="http://schemas.microsoft.com/office/powerpoint/2010/main" val="412072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235882" y="0"/>
            <a:ext cx="50191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Sub Surface Data</a:t>
            </a:r>
            <a:endParaRPr lang="ar-EG" sz="44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70" y="1424608"/>
            <a:ext cx="4264575" cy="54217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70" y="1447800"/>
            <a:ext cx="4280359" cy="5410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27" y="1442002"/>
            <a:ext cx="4203218" cy="5410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815" y="1352600"/>
            <a:ext cx="4381832" cy="556581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27747" y="774607"/>
            <a:ext cx="542488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4400" b="1" u="sng" dirty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Subsurface Geologic layers maps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994383" y="660333"/>
            <a:ext cx="36166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4400" b="1" u="sng" dirty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Tectonic Framework </a:t>
            </a:r>
            <a:endParaRPr lang="ar-EG" sz="4400" b="1" u="sng" dirty="0">
              <a:solidFill>
                <a:srgbClr val="FFC000"/>
              </a:solidFill>
              <a:effectLst>
                <a:reflection blurRad="6350" stA="55000" endA="300" endPos="45500" dir="5400000" sy="-100000" algn="bl" rotWithShape="0"/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6574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537" y="1167618"/>
            <a:ext cx="9249705" cy="56903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81333" y="258465"/>
            <a:ext cx="50191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Urban Code</a:t>
            </a:r>
            <a:endParaRPr lang="ar-EG" sz="44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8310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92827"/>
            <a:ext cx="7092480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6000" b="1" u="sng" dirty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Utilizing All coded Factor Maps</a:t>
            </a:r>
            <a:endParaRPr lang="ar-EG" sz="6000" b="1" u="sng" dirty="0">
              <a:solidFill>
                <a:srgbClr val="FFC000"/>
              </a:solidFill>
              <a:effectLst>
                <a:reflection blurRad="6350" stA="55000" endA="300" endPos="45500" dir="5400000" sy="-100000" algn="bl" rotWithShape="0"/>
              </a:effectLst>
              <a:latin typeface="Angsana New" panose="02020603050405020304" pitchFamily="18" charset="-34"/>
              <a:ea typeface="+mn-ea"/>
              <a:cs typeface="Angsana New" panose="02020603050405020304" pitchFamily="18" charset="-34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480" y="1012659"/>
            <a:ext cx="4615963" cy="5845341"/>
          </a:xfrm>
        </p:spPr>
      </p:pic>
      <p:sp>
        <p:nvSpPr>
          <p:cNvPr id="5" name="Rectangle 4"/>
          <p:cNvSpPr/>
          <p:nvPr/>
        </p:nvSpPr>
        <p:spPr>
          <a:xfrm>
            <a:off x="4381333" y="258465"/>
            <a:ext cx="50191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Urban Code Map</a:t>
            </a:r>
            <a:endParaRPr lang="ar-EG" sz="44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71042"/>
              </p:ext>
            </p:extLst>
          </p:nvPr>
        </p:nvGraphicFramePr>
        <p:xfrm>
          <a:off x="158263" y="2936632"/>
          <a:ext cx="5802922" cy="3509506"/>
        </p:xfrm>
        <a:graphic>
          <a:graphicData uri="http://schemas.openxmlformats.org/drawingml/2006/table">
            <a:tbl>
              <a:tblPr rtl="1"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{125E5076-3810-47DD-B79F-674D7AD40C01}</a:tableStyleId>
              </a:tblPr>
              <a:tblGrid>
                <a:gridCol w="4062047"/>
                <a:gridCol w="1740875"/>
              </a:tblGrid>
              <a:tr h="55890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1" kern="120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Code Suitability Index</a:t>
                      </a:r>
                      <a:endParaRPr lang="ar-EG" sz="3200" b="1" kern="12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320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Code</a:t>
                      </a:r>
                      <a:endParaRPr lang="ar-EG" sz="32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noFill/>
                  </a:tcPr>
                </a:tc>
              </a:tr>
              <a:tr h="584062">
                <a:tc>
                  <a:txBody>
                    <a:bodyPr/>
                    <a:lstStyle/>
                    <a:p>
                      <a:pPr algn="ctr" rtl="1"/>
                      <a:r>
                        <a:rPr lang="en-US" sz="3200" b="1" dirty="0" smtClean="0">
                          <a:solidFill>
                            <a:schemeClr val="bg1"/>
                          </a:solidFill>
                        </a:rPr>
                        <a:t>Restricted</a:t>
                      </a:r>
                      <a:endParaRPr lang="ar-EG" sz="3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32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ar-EG" sz="3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noFill/>
                  </a:tcPr>
                </a:tc>
              </a:tr>
              <a:tr h="584062">
                <a:tc>
                  <a:txBody>
                    <a:bodyPr/>
                    <a:lstStyle/>
                    <a:p>
                      <a:pPr algn="ctr" rtl="1"/>
                      <a:r>
                        <a:rPr lang="en-US" sz="3200" b="1" dirty="0" smtClean="0">
                          <a:solidFill>
                            <a:schemeClr val="bg1"/>
                          </a:solidFill>
                        </a:rPr>
                        <a:t>least suitable</a:t>
                      </a:r>
                      <a:endParaRPr lang="ar-EG" sz="3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3200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ar-EG" sz="3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noFill/>
                  </a:tcPr>
                </a:tc>
              </a:tr>
              <a:tr h="594138">
                <a:tc>
                  <a:txBody>
                    <a:bodyPr/>
                    <a:lstStyle/>
                    <a:p>
                      <a:pPr algn="ctr" rtl="1"/>
                      <a:r>
                        <a:rPr lang="en-US" sz="3200" b="1" dirty="0" smtClean="0">
                          <a:solidFill>
                            <a:schemeClr val="bg1"/>
                          </a:solidFill>
                        </a:rPr>
                        <a:t>moderately suitable</a:t>
                      </a:r>
                      <a:endParaRPr lang="ar-EG" sz="3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3200" b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ar-EG" sz="3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noFill/>
                  </a:tcPr>
                </a:tc>
              </a:tr>
              <a:tr h="584062">
                <a:tc>
                  <a:txBody>
                    <a:bodyPr/>
                    <a:lstStyle/>
                    <a:p>
                      <a:pPr algn="ctr" rtl="1"/>
                      <a:r>
                        <a:rPr lang="en-US" sz="3200" b="1" dirty="0" smtClean="0">
                          <a:solidFill>
                            <a:schemeClr val="bg1"/>
                          </a:solidFill>
                        </a:rPr>
                        <a:t>highly suitable</a:t>
                      </a:r>
                      <a:endParaRPr lang="ar-EG" sz="3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3200" b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ar-EG" sz="3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noFill/>
                  </a:tcPr>
                </a:tc>
              </a:tr>
              <a:tr h="584062">
                <a:tc>
                  <a:txBody>
                    <a:bodyPr/>
                    <a:lstStyle/>
                    <a:p>
                      <a:pPr algn="ctr" rtl="1"/>
                      <a:r>
                        <a:rPr lang="en-US" sz="3200" b="1" dirty="0" smtClean="0">
                          <a:solidFill>
                            <a:schemeClr val="bg1"/>
                          </a:solidFill>
                        </a:rPr>
                        <a:t>Ideal</a:t>
                      </a:r>
                      <a:endParaRPr lang="ar-EG" sz="3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3200" b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ar-EG" sz="3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846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84720"/>
            <a:ext cx="10515600" cy="4351338"/>
          </a:xfrm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Autofit/>
          </a:bodyPr>
          <a:lstStyle/>
          <a:p>
            <a:pPr marL="0" indent="0" algn="ctr" rtl="0">
              <a:buNone/>
            </a:pPr>
            <a:r>
              <a:rPr lang="en-US" sz="166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Edwardian Script ITC" panose="030303020407070D0804" pitchFamily="66" charset="0"/>
              </a:rPr>
              <a:t>Thank </a:t>
            </a:r>
          </a:p>
          <a:p>
            <a:pPr marL="0" indent="0" algn="ctr" rtl="0">
              <a:buNone/>
            </a:pPr>
            <a:r>
              <a:rPr lang="en-US" sz="166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Edwardian Script ITC" panose="030303020407070D0804" pitchFamily="66" charset="0"/>
              </a:rPr>
              <a:t>you </a:t>
            </a:r>
            <a:endParaRPr lang="ar-EG" sz="166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Edwardian Script ITC" panose="030303020407070D0804" pitchFamily="66" charset="0"/>
            </a:endParaRPr>
          </a:p>
        </p:txBody>
      </p:sp>
      <p:pic>
        <p:nvPicPr>
          <p:cNvPr id="1028" name="Picture 4" descr="Image result for formal thank you in bl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90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92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endParaRPr lang="ar-E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57" y="0"/>
            <a:ext cx="8820443" cy="6615332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450"/>
            <a:ext cx="3437032" cy="590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8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08897" cy="29823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967" y="3240466"/>
            <a:ext cx="5483864" cy="3680446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85" y="58408"/>
            <a:ext cx="5087815" cy="339016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045" y="3755293"/>
            <a:ext cx="5253955" cy="3117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295" y="2398708"/>
            <a:ext cx="51435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2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91692"/>
            <a:ext cx="10515600" cy="1325563"/>
          </a:xfrm>
        </p:spPr>
        <p:txBody>
          <a:bodyPr>
            <a:normAutofit/>
          </a:bodyPr>
          <a:lstStyle/>
          <a:p>
            <a:pPr algn="l" rtl="0"/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Challenge Purposes and Achievements</a:t>
            </a:r>
            <a:endParaRPr lang="ar-EG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78892" y="1728952"/>
            <a:ext cx="3706505" cy="4351338"/>
          </a:xfrm>
        </p:spPr>
        <p:txBody>
          <a:bodyPr/>
          <a:lstStyle/>
          <a:p>
            <a:pPr algn="l" rtl="0"/>
            <a:endParaRPr lang="en-US" dirty="0">
              <a:solidFill>
                <a:schemeClr val="bg1"/>
              </a:solidFill>
            </a:endParaRPr>
          </a:p>
          <a:p>
            <a:pPr algn="l" rtl="0"/>
            <a:endParaRPr lang="ar-EG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15125"/>
          <a:stretch/>
        </p:blipFill>
        <p:spPr>
          <a:xfrm>
            <a:off x="4616782" y="996288"/>
            <a:ext cx="7297714" cy="567746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782" y="996288"/>
            <a:ext cx="7297714" cy="567746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" name="Rectangle 2"/>
          <p:cNvSpPr/>
          <p:nvPr/>
        </p:nvSpPr>
        <p:spPr>
          <a:xfrm>
            <a:off x="148720" y="1753211"/>
            <a:ext cx="430236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0"/>
            <a:r>
              <a:rPr lang="en-US" sz="2800" dirty="0">
                <a:solidFill>
                  <a:schemeClr val="bg1"/>
                </a:solidFill>
                <a:latin typeface="Helvetica" panose="020B0604020202020204" pitchFamily="34" charset="0"/>
              </a:rPr>
              <a:t>There are a large set of variable sensors which provide giant data categories ; so we decided that sensors are not the issue itself , it is better to focus on about how to use the acquired data and to integrate </a:t>
            </a:r>
            <a:r>
              <a:rPr lang="en-US" sz="2800" dirty="0" smtClean="0">
                <a:solidFill>
                  <a:schemeClr val="bg1"/>
                </a:solidFill>
                <a:latin typeface="Helvetica" panose="020B0604020202020204" pitchFamily="34" charset="0"/>
              </a:rPr>
              <a:t>them.</a:t>
            </a:r>
            <a:endParaRPr lang="ar-EG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4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52" y="0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The Problem due to </a:t>
            </a:r>
            <a:endParaRPr lang="ar-EG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08173"/>
            <a:ext cx="12192000" cy="4351338"/>
          </a:xfrm>
        </p:spPr>
        <p:txBody>
          <a:bodyPr/>
          <a:lstStyle/>
          <a:p>
            <a:pPr marL="0" indent="0" algn="l" rtl="0">
              <a:buNone/>
            </a:pPr>
            <a:r>
              <a:rPr lang="en-US" dirty="0" smtClean="0">
                <a:solidFill>
                  <a:schemeClr val="bg1"/>
                </a:solidFill>
              </a:rPr>
              <a:t>The Low Resolution of some Satellite Images used Such as VIIRS and </a:t>
            </a:r>
            <a:r>
              <a:rPr lang="en-US" dirty="0" err="1" smtClean="0">
                <a:solidFill>
                  <a:schemeClr val="bg1"/>
                </a:solidFill>
              </a:rPr>
              <a:t>eMODIS</a:t>
            </a:r>
            <a:r>
              <a:rPr lang="en-US" dirty="0" smtClean="0">
                <a:solidFill>
                  <a:schemeClr val="bg1"/>
                </a:solidFill>
              </a:rPr>
              <a:t> NDVI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139" y="1547131"/>
            <a:ext cx="4348749" cy="51036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264" y="2196527"/>
            <a:ext cx="5068198" cy="3876727"/>
          </a:xfrm>
          <a:prstGeom prst="rect">
            <a:avLst/>
          </a:prstGeom>
        </p:spPr>
      </p:pic>
      <p:pic>
        <p:nvPicPr>
          <p:cNvPr id="1026" name="Picture 2" descr="https://scontent-cai1-1.xx.fbcdn.net/v/t34.0-12/18191367_1899625310280409_848655816_n.jpg?oh=9371181a6a8fe1bd202fbf2188efbb40&amp;oe=59062F8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535" y="1547131"/>
            <a:ext cx="4067032" cy="529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63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62" y="-188400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The Problem due to </a:t>
            </a:r>
            <a:endParaRPr lang="ar-EG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070" y="662538"/>
            <a:ext cx="11830930" cy="4351338"/>
          </a:xfrm>
        </p:spPr>
        <p:txBody>
          <a:bodyPr/>
          <a:lstStyle/>
          <a:p>
            <a:pPr marL="0" indent="0" algn="l" rtl="0">
              <a:buNone/>
            </a:pPr>
            <a:r>
              <a:rPr lang="en-US" dirty="0" smtClean="0">
                <a:solidFill>
                  <a:schemeClr val="bg1"/>
                </a:solidFill>
              </a:rPr>
              <a:t>No connection between different types of Data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737" y="1121097"/>
            <a:ext cx="6011465" cy="573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7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Materials and Methods   </a:t>
            </a:r>
            <a:r>
              <a:rPr 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(Modeling Code)</a:t>
            </a:r>
            <a:endParaRPr lang="ar-EG" b="1" dirty="0">
              <a:solidFill>
                <a:schemeClr val="accent4">
                  <a:lumMod val="20000"/>
                  <a:lumOff val="80000"/>
                </a:schemeClr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988" y="1751079"/>
            <a:ext cx="3071478" cy="178539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812" y="1623261"/>
            <a:ext cx="2436758" cy="216962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45" y="1576009"/>
            <a:ext cx="3319362" cy="214259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82941" y="871043"/>
            <a:ext cx="38557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Satellite Imagery</a:t>
            </a:r>
            <a:endParaRPr lang="ar-EG" sz="44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21599" y="981638"/>
            <a:ext cx="448721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Field &amp;Lab Data</a:t>
            </a:r>
            <a:endParaRPr lang="ar-EG" sz="44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62491" y="1030097"/>
            <a:ext cx="50191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Sub Surface Data</a:t>
            </a:r>
            <a:endParaRPr lang="ar-EG" sz="44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93245" y="3718607"/>
            <a:ext cx="385571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4">
                      <a:lumMod val="40000"/>
                      <a:lumOff val="60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Satellite Data Used : </a:t>
            </a:r>
          </a:p>
          <a:p>
            <a:pPr algn="l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Land Sat MSS - Land Sat 4 , 5 </a:t>
            </a:r>
          </a:p>
          <a:p>
            <a:pPr algn="l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Land Sat 7 - Land Sat 8</a:t>
            </a:r>
          </a:p>
          <a:p>
            <a:pPr algn="l"/>
            <a:endParaRPr lang="en-US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  <a:p>
            <a:pPr algn="l"/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4">
                      <a:lumMod val="40000"/>
                      <a:lumOff val="60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Data: Created: </a:t>
            </a:r>
          </a:p>
          <a:p>
            <a:pPr algn="l" rtl="0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NDVI </a:t>
            </a:r>
          </a:p>
          <a:p>
            <a:pPr algn="l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Thermal Map</a:t>
            </a:r>
          </a:p>
          <a:p>
            <a:pPr algn="l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Coastline Change detection</a:t>
            </a:r>
          </a:p>
          <a:p>
            <a:pPr algn="l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Urban and Roads </a:t>
            </a:r>
          </a:p>
          <a:p>
            <a:pPr algn="l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  </a:t>
            </a:r>
            <a:endParaRPr lang="ar-EG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984076" y="3527882"/>
            <a:ext cx="437841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4">
                      <a:lumMod val="40000"/>
                      <a:lumOff val="60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Field &amp; Lab Data Used : </a:t>
            </a:r>
          </a:p>
          <a:p>
            <a:pPr algn="l" rtl="0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Climatic Data</a:t>
            </a:r>
          </a:p>
          <a:p>
            <a:pPr algn="l" rtl="0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Elevation Data</a:t>
            </a:r>
          </a:p>
          <a:p>
            <a:pPr algn="l" rtl="0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Hydrogeology</a:t>
            </a:r>
          </a:p>
          <a:p>
            <a:pPr algn="l" rtl="0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Hydro-geochemistry</a:t>
            </a:r>
          </a:p>
          <a:p>
            <a:pPr algn="l" rtl="0"/>
            <a:endParaRPr lang="en-US" b="1" dirty="0" smtClean="0">
              <a:solidFill>
                <a:schemeClr val="bg1"/>
              </a:solidFill>
              <a:effectLst>
                <a:glow rad="228600">
                  <a:schemeClr val="accent4">
                    <a:lumMod val="40000"/>
                    <a:lumOff val="60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  <a:p>
            <a:pPr algn="l" rtl="0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4">
                      <a:lumMod val="40000"/>
                      <a:lumOff val="60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Data</a:t>
            </a:r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4">
                      <a:lumMod val="40000"/>
                      <a:lumOff val="60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: Created: </a:t>
            </a:r>
          </a:p>
          <a:p>
            <a:pPr algn="l" rtl="0"/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Interpolated Wind potential mapping </a:t>
            </a:r>
          </a:p>
          <a:p>
            <a:pPr algn="l" rtl="0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Rain  intensity map</a:t>
            </a:r>
          </a:p>
          <a:p>
            <a:pPr algn="l" rtl="0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DEM</a:t>
            </a:r>
          </a:p>
          <a:p>
            <a:pPr algn="l" rtl="0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Groundwater  chemistry &amp; resource maps </a:t>
            </a:r>
          </a:p>
          <a:p>
            <a:pPr algn="l" rtl="0"/>
            <a:endParaRPr lang="en-US" b="1" dirty="0" smtClean="0">
              <a:solidFill>
                <a:schemeClr val="bg1"/>
              </a:solidFill>
              <a:effectLst>
                <a:glow rad="228600">
                  <a:schemeClr val="accent4">
                    <a:lumMod val="40000"/>
                    <a:lumOff val="60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  <a:p>
            <a:pPr algn="l"/>
            <a:endParaRPr lang="ar-EG" b="1" dirty="0">
              <a:solidFill>
                <a:schemeClr val="bg1"/>
              </a:solidFill>
              <a:effectLst>
                <a:glow rad="228600">
                  <a:schemeClr val="accent4">
                    <a:lumMod val="40000"/>
                    <a:lumOff val="60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  <a:p>
            <a:pPr algn="l"/>
            <a:endParaRPr lang="en-US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  <a:p>
            <a:pPr algn="l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  </a:t>
            </a:r>
            <a:endParaRPr lang="ar-EG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202304" y="3744428"/>
            <a:ext cx="40299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4">
                      <a:lumMod val="40000"/>
                      <a:lumOff val="60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Sub Surface Data Used : </a:t>
            </a:r>
          </a:p>
          <a:p>
            <a:pPr algn="l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Gravity and Magnetic Survey Data</a:t>
            </a:r>
          </a:p>
          <a:p>
            <a:pPr algn="l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Borehole Data</a:t>
            </a:r>
          </a:p>
          <a:p>
            <a:pPr algn="l"/>
            <a:endParaRPr lang="en-US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  <a:p>
            <a:pPr algn="l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4">
                      <a:lumMod val="40000"/>
                      <a:lumOff val="60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Data: Created: </a:t>
            </a:r>
          </a:p>
          <a:p>
            <a:pPr algn="l" rtl="0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Deeper Tectonic Framework  (Faults) Map</a:t>
            </a:r>
          </a:p>
          <a:p>
            <a:pPr algn="l" rtl="0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Subsurface Geologic layers maps</a:t>
            </a:r>
          </a:p>
          <a:p>
            <a:pPr algn="l" rtl="0"/>
            <a:endParaRPr lang="en-US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  <a:p>
            <a:pPr algn="l" rtl="0"/>
            <a:endParaRPr lang="en-US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  <a:p>
            <a:pPr algn="l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  </a:t>
            </a:r>
            <a:endParaRPr lang="ar-EG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5847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Materials and Methods</a:t>
            </a:r>
            <a:endParaRPr lang="ar-EG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102" y="1765227"/>
            <a:ext cx="3825894" cy="222391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906" y="1795425"/>
            <a:ext cx="2797388" cy="249072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08" y="1562361"/>
            <a:ext cx="4211392" cy="271839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454" y="4467277"/>
            <a:ext cx="2289192" cy="2289192"/>
          </a:xfrm>
          <a:prstGeom prst="rect">
            <a:avLst/>
          </a:prstGeom>
        </p:spPr>
      </p:pic>
      <p:sp>
        <p:nvSpPr>
          <p:cNvPr id="25" name="Left-Right-Up Arrow 24"/>
          <p:cNvSpPr/>
          <p:nvPr/>
        </p:nvSpPr>
        <p:spPr>
          <a:xfrm>
            <a:off x="1588459" y="3998274"/>
            <a:ext cx="9805181" cy="525148"/>
          </a:xfrm>
          <a:prstGeom prst="leftRightUpArrow">
            <a:avLst/>
          </a:prstGeom>
          <a:solidFill>
            <a:srgbClr val="00B0F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7" name="Rectangle 26"/>
          <p:cNvSpPr/>
          <p:nvPr/>
        </p:nvSpPr>
        <p:spPr>
          <a:xfrm>
            <a:off x="5767045" y="5227152"/>
            <a:ext cx="18171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Code</a:t>
            </a:r>
            <a:endParaRPr lang="ar-EG" sz="44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3245" y="995786"/>
            <a:ext cx="38557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Satellite Imagery</a:t>
            </a:r>
            <a:endParaRPr lang="ar-EG" sz="44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57800" y="986658"/>
            <a:ext cx="33352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Field Data</a:t>
            </a:r>
            <a:endParaRPr lang="ar-EG" sz="44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62491" y="1030097"/>
            <a:ext cx="50191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Sub Surface Data</a:t>
            </a:r>
            <a:endParaRPr lang="ar-EG" sz="44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" name="Cross 2"/>
          <p:cNvSpPr/>
          <p:nvPr/>
        </p:nvSpPr>
        <p:spPr>
          <a:xfrm>
            <a:off x="4134871" y="2396842"/>
            <a:ext cx="735161" cy="643944"/>
          </a:xfrm>
          <a:prstGeom prst="plus">
            <a:avLst>
              <a:gd name="adj" fmla="val 43000"/>
            </a:avLst>
          </a:prstGeom>
          <a:solidFill>
            <a:srgbClr val="00B0F0"/>
          </a:solidFill>
          <a:ln w="12700"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6" name="Cross 15"/>
          <p:cNvSpPr/>
          <p:nvPr/>
        </p:nvSpPr>
        <p:spPr>
          <a:xfrm>
            <a:off x="8225484" y="2420785"/>
            <a:ext cx="735161" cy="643944"/>
          </a:xfrm>
          <a:prstGeom prst="plus">
            <a:avLst>
              <a:gd name="adj" fmla="val 43000"/>
            </a:avLst>
          </a:prstGeom>
          <a:solidFill>
            <a:srgbClr val="00B0F0"/>
          </a:solidFill>
          <a:ln w="12700"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45209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1896</TotalTime>
  <Words>491</Words>
  <Application>Microsoft Office PowerPoint</Application>
  <PresentationFormat>Widescreen</PresentationFormat>
  <Paragraphs>150</Paragraphs>
  <Slides>23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Angsana New</vt:lpstr>
      <vt:lpstr>Aparajita</vt:lpstr>
      <vt:lpstr>Arabic Typesetting</vt:lpstr>
      <vt:lpstr>Arial</vt:lpstr>
      <vt:lpstr>Calibri</vt:lpstr>
      <vt:lpstr>Calibri Light</vt:lpstr>
      <vt:lpstr>Edwardian Script ITC</vt:lpstr>
      <vt:lpstr>Helvetica</vt:lpstr>
      <vt:lpstr>Times New Roman</vt:lpstr>
      <vt:lpstr>Office Theme</vt:lpstr>
      <vt:lpstr> Innovative Sustainability Code</vt:lpstr>
      <vt:lpstr>PowerPoint Presentation</vt:lpstr>
      <vt:lpstr>PowerPoint Presentation</vt:lpstr>
      <vt:lpstr>PowerPoint Presentation</vt:lpstr>
      <vt:lpstr>Challenge Purposes and Achievements</vt:lpstr>
      <vt:lpstr>The Problem due to </vt:lpstr>
      <vt:lpstr>The Problem due to </vt:lpstr>
      <vt:lpstr>Materials and Methods   (Modeling Code)</vt:lpstr>
      <vt:lpstr>Materials and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Utilizing All coded Factor Maps</vt:lpstr>
      <vt:lpstr>PowerPoint Presentation</vt:lpstr>
    </vt:vector>
  </TitlesOfParts>
  <Company>lotus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149</cp:revision>
  <dcterms:created xsi:type="dcterms:W3CDTF">2017-04-27T17:28:48Z</dcterms:created>
  <dcterms:modified xsi:type="dcterms:W3CDTF">2017-04-30T12:02:38Z</dcterms:modified>
</cp:coreProperties>
</file>